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5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72"/>
  </p:normalViewPr>
  <p:slideViewPr>
    <p:cSldViewPr snapToGrid="0" snapToObjects="1">
      <p:cViewPr varScale="1">
        <p:scale>
          <a:sx n="90" d="100"/>
          <a:sy n="90" d="100"/>
        </p:scale>
        <p:origin x="232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7DD9D97F-230E-AC45-A228-26D4C4107990}" type="datetimeFigureOut">
              <a:rPr lang="en-US" smtClean="0"/>
              <a:t>6/20/22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50FC0930-851E-5B45-9107-E7FA14B10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93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D97F-230E-AC45-A228-26D4C4107990}" type="datetimeFigureOut">
              <a:rPr lang="en-US" smtClean="0"/>
              <a:t>6/20/22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0930-851E-5B45-9107-E7FA14B10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53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D97F-230E-AC45-A228-26D4C4107990}" type="datetimeFigureOut">
              <a:rPr lang="en-US" smtClean="0"/>
              <a:t>6/20/22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0930-851E-5B45-9107-E7FA14B10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07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D97F-230E-AC45-A228-26D4C4107990}" type="datetimeFigureOut">
              <a:rPr lang="en-US" smtClean="0"/>
              <a:t>6/20/22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0930-851E-5B45-9107-E7FA14B10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216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D97F-230E-AC45-A228-26D4C4107990}" type="datetimeFigureOut">
              <a:rPr lang="en-US" smtClean="0"/>
              <a:t>6/20/22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0930-851E-5B45-9107-E7FA14B10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955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D97F-230E-AC45-A228-26D4C4107990}" type="datetimeFigureOut">
              <a:rPr lang="en-US" smtClean="0"/>
              <a:t>6/20/22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0930-851E-5B45-9107-E7FA14B10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604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D97F-230E-AC45-A228-26D4C4107990}" type="datetimeFigureOut">
              <a:rPr lang="en-US" smtClean="0"/>
              <a:t>6/20/22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0930-851E-5B45-9107-E7FA14B10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196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D97F-230E-AC45-A228-26D4C4107990}" type="datetimeFigureOut">
              <a:rPr lang="en-US" smtClean="0"/>
              <a:t>6/20/22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0930-851E-5B45-9107-E7FA14B10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89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D97F-230E-AC45-A228-26D4C4107990}" type="datetimeFigureOut">
              <a:rPr lang="en-US" smtClean="0"/>
              <a:t>6/20/22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0930-851E-5B45-9107-E7FA14B10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29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D97F-230E-AC45-A228-26D4C4107990}" type="datetimeFigureOut">
              <a:rPr lang="en-US" smtClean="0"/>
              <a:t>6/20/22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0930-851E-5B45-9107-E7FA14B10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87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D97F-230E-AC45-A228-26D4C4107990}" type="datetimeFigureOut">
              <a:rPr lang="en-US" smtClean="0"/>
              <a:t>6/20/22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0930-851E-5B45-9107-E7FA14B10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32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D97F-230E-AC45-A228-26D4C4107990}" type="datetimeFigureOut">
              <a:rPr lang="en-US" smtClean="0"/>
              <a:t>6/20/22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0930-851E-5B45-9107-E7FA14B10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4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D97F-230E-AC45-A228-26D4C4107990}" type="datetimeFigureOut">
              <a:rPr lang="en-US" smtClean="0"/>
              <a:t>6/20/22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0930-851E-5B45-9107-E7FA14B10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D97F-230E-AC45-A228-26D4C4107990}" type="datetimeFigureOut">
              <a:rPr lang="en-US" smtClean="0"/>
              <a:t>6/20/22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0930-851E-5B45-9107-E7FA14B10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9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D97F-230E-AC45-A228-26D4C4107990}" type="datetimeFigureOut">
              <a:rPr lang="en-US" smtClean="0"/>
              <a:t>6/20/22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0930-851E-5B45-9107-E7FA14B10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D97F-230E-AC45-A228-26D4C4107990}" type="datetimeFigureOut">
              <a:rPr lang="en-US" smtClean="0"/>
              <a:t>6/20/22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0930-851E-5B45-9107-E7FA14B10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76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D97F-230E-AC45-A228-26D4C4107990}" type="datetimeFigureOut">
              <a:rPr lang="en-US" smtClean="0"/>
              <a:t>6/20/22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0930-851E-5B45-9107-E7FA14B10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3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DD9D97F-230E-AC45-A228-26D4C4107990}" type="datetimeFigureOut">
              <a:rPr lang="en-US" smtClean="0"/>
              <a:t>6/20/22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0FC0930-851E-5B45-9107-E7FA14B10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78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  <p:sldLayoutId id="2147483928" r:id="rId13"/>
    <p:sldLayoutId id="2147483929" r:id="rId14"/>
    <p:sldLayoutId id="2147483930" r:id="rId15"/>
    <p:sldLayoutId id="2147483931" r:id="rId16"/>
    <p:sldLayoutId id="214748393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2456A-5184-C7B7-DC34-FB0FF3C52B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Single Tunnel Impacts on the Delta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F3C7A4-5FB0-53A2-1A93-038DA7B02D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Russell van Löben Sels</a:t>
            </a:r>
          </a:p>
          <a:p>
            <a:r>
              <a:rPr lang="en-US" dirty="0"/>
              <a:t>June 2022</a:t>
            </a:r>
          </a:p>
        </p:txBody>
      </p:sp>
    </p:spTree>
    <p:extLst>
      <p:ext uri="{BB962C8B-B14F-4D97-AF65-F5344CB8AC3E}">
        <p14:creationId xmlns:p14="http://schemas.microsoft.com/office/powerpoint/2010/main" val="1498586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CBC2A-7D73-A23E-5A72-EC760FF54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Single Tunnel…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C73AB-74D2-0E0F-7817-ED20AFA2A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6341" y="2786063"/>
            <a:ext cx="8825659" cy="3633787"/>
          </a:xfrm>
        </p:spPr>
        <p:txBody>
          <a:bodyPr>
            <a:normAutofit/>
          </a:bodyPr>
          <a:lstStyle/>
          <a:p>
            <a:r>
              <a:rPr lang="en-US" sz="2400" dirty="0"/>
              <a:t>Personal Impacts</a:t>
            </a:r>
          </a:p>
          <a:p>
            <a:endParaRPr lang="en-US" sz="2400" dirty="0"/>
          </a:p>
          <a:p>
            <a:r>
              <a:rPr lang="en-US" sz="2400" dirty="0"/>
              <a:t>Amistad Ranches’ Impacts</a:t>
            </a:r>
          </a:p>
          <a:p>
            <a:endParaRPr lang="en-US" sz="2400" dirty="0"/>
          </a:p>
          <a:p>
            <a:r>
              <a:rPr lang="en-US" sz="2400" dirty="0"/>
              <a:t>Delta Agricultural Impacts</a:t>
            </a:r>
          </a:p>
        </p:txBody>
      </p:sp>
    </p:spTree>
    <p:extLst>
      <p:ext uri="{BB962C8B-B14F-4D97-AF65-F5344CB8AC3E}">
        <p14:creationId xmlns:p14="http://schemas.microsoft.com/office/powerpoint/2010/main" val="1544094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A3A73-77F4-E773-FB51-764046469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&amp; Community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EE640-0828-689D-0899-9B0077AAE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1863" y="2871788"/>
            <a:ext cx="6508750" cy="3148012"/>
          </a:xfrm>
        </p:spPr>
        <p:txBody>
          <a:bodyPr/>
          <a:lstStyle/>
          <a:p>
            <a:r>
              <a:rPr lang="en-US" sz="2400" dirty="0"/>
              <a:t>Dewatering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Noise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Traffic Disruption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906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A68B6-C040-BC49-16D9-FE235C43A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Impacts to Amistad Ranches…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C2872-B7AC-5075-020D-0E9081BB3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6075" y="2400301"/>
            <a:ext cx="7094538" cy="3619500"/>
          </a:xfrm>
        </p:spPr>
        <p:txBody>
          <a:bodyPr>
            <a:noAutofit/>
          </a:bodyPr>
          <a:lstStyle/>
          <a:p>
            <a:r>
              <a:rPr lang="en-US" sz="2400" dirty="0"/>
              <a:t>Conversion of Agricultural Land</a:t>
            </a:r>
          </a:p>
          <a:p>
            <a:r>
              <a:rPr lang="en-US" sz="2400" dirty="0"/>
              <a:t>Dewatering</a:t>
            </a:r>
          </a:p>
          <a:p>
            <a:r>
              <a:rPr lang="en-US" sz="2400" dirty="0"/>
              <a:t>Altered Drainage Patterns</a:t>
            </a:r>
          </a:p>
          <a:p>
            <a:r>
              <a:rPr lang="en-US" sz="2400" dirty="0"/>
              <a:t>Disrupted Irrigation Systems</a:t>
            </a:r>
          </a:p>
          <a:p>
            <a:r>
              <a:rPr lang="en-US" sz="2400" dirty="0"/>
              <a:t>Impacts to Reclamation Districts</a:t>
            </a:r>
          </a:p>
          <a:p>
            <a:r>
              <a:rPr lang="en-US" sz="2400" dirty="0"/>
              <a:t>Transportation</a:t>
            </a:r>
          </a:p>
          <a:p>
            <a:r>
              <a:rPr lang="en-US" sz="2400" dirty="0"/>
              <a:t>Employees</a:t>
            </a:r>
          </a:p>
          <a:p>
            <a:r>
              <a:rPr lang="en-US" sz="2400" dirty="0"/>
              <a:t>Stone Lakes National Wildlife Refuge</a:t>
            </a:r>
          </a:p>
        </p:txBody>
      </p:sp>
    </p:spTree>
    <p:extLst>
      <p:ext uri="{BB962C8B-B14F-4D97-AF65-F5344CB8AC3E}">
        <p14:creationId xmlns:p14="http://schemas.microsoft.com/office/powerpoint/2010/main" val="1875433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52BC6-C877-08B8-14F2-A97021DB8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242" y="766762"/>
            <a:ext cx="8825659" cy="706964"/>
          </a:xfrm>
        </p:spPr>
        <p:txBody>
          <a:bodyPr/>
          <a:lstStyle/>
          <a:p>
            <a:r>
              <a:rPr lang="en-US" dirty="0"/>
              <a:t>Impacts to Delta Agriculture…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C32D2-A62E-8751-9185-8ED0B655D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8838" y="2457451"/>
            <a:ext cx="8137525" cy="363378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b="1" dirty="0"/>
              <a:t>Protection of Delta’s Agricultural Resources:</a:t>
            </a:r>
            <a:endParaRPr lang="en-US" sz="2800" u="sng" dirty="0"/>
          </a:p>
          <a:p>
            <a:pPr lvl="1">
              <a:spcBef>
                <a:spcPts val="0"/>
              </a:spcBef>
            </a:pPr>
            <a:r>
              <a:rPr lang="en-US" sz="2400" dirty="0"/>
              <a:t>County General Plans (Sacramento, San Joaquin, Yolo, Contra Costa &amp; Solano)</a:t>
            </a:r>
          </a:p>
          <a:p>
            <a:pPr lvl="1"/>
            <a:r>
              <a:rPr lang="en-US" sz="2400" dirty="0"/>
              <a:t> The Delta Protection Act of 1992</a:t>
            </a:r>
          </a:p>
          <a:p>
            <a:pPr lvl="1"/>
            <a:r>
              <a:rPr lang="en-US" sz="2400" dirty="0"/>
              <a:t> The Delta Reform Act of 2009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300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6B585-EF63-C85F-8EA1-E8E1214E7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085850"/>
            <a:ext cx="8825659" cy="628649"/>
          </a:xfrm>
        </p:spPr>
        <p:txBody>
          <a:bodyPr>
            <a:noAutofit/>
          </a:bodyPr>
          <a:lstStyle/>
          <a:p>
            <a:r>
              <a:rPr lang="en-US" dirty="0"/>
              <a:t>Impacts to Delta Agriculture…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487F8-256A-8A84-01BB-5754AB1B9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1725" y="2686050"/>
            <a:ext cx="7608888" cy="3333750"/>
          </a:xfrm>
        </p:spPr>
        <p:txBody>
          <a:bodyPr/>
          <a:lstStyle/>
          <a:p>
            <a:pPr lvl="1"/>
            <a:r>
              <a:rPr lang="en-US" sz="2400" dirty="0"/>
              <a:t>Conversion of Agricultural Lands</a:t>
            </a:r>
          </a:p>
          <a:p>
            <a:pPr lvl="1"/>
            <a:r>
              <a:rPr lang="en-US" sz="2400" dirty="0"/>
              <a:t>Changing Flow Patterns</a:t>
            </a:r>
          </a:p>
          <a:p>
            <a:pPr lvl="1"/>
            <a:r>
              <a:rPr lang="en-US" sz="2400" dirty="0"/>
              <a:t>Saltwater Intrusion</a:t>
            </a:r>
          </a:p>
          <a:p>
            <a:pPr lvl="1"/>
            <a:r>
              <a:rPr lang="en-US" sz="2400" dirty="0"/>
              <a:t>Flood Control</a:t>
            </a:r>
          </a:p>
          <a:p>
            <a:pPr lvl="1"/>
            <a:r>
              <a:rPr lang="en-US" sz="2400" dirty="0"/>
              <a:t>Irrigation Infrastructure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35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04304-351C-B49D-43F3-0D5C301F6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Analysis for BDCP &amp; California Waterfix…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01443-F691-7495-D69E-E10CC059D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0275" y="2603500"/>
            <a:ext cx="7780338" cy="3416300"/>
          </a:xfrm>
        </p:spPr>
        <p:txBody>
          <a:bodyPr>
            <a:normAutofit/>
          </a:bodyPr>
          <a:lstStyle/>
          <a:p>
            <a:r>
              <a:rPr lang="en-US" sz="2400" dirty="0"/>
              <a:t>64 Negative Impacts to Agricultural Resources</a:t>
            </a:r>
          </a:p>
          <a:p>
            <a:r>
              <a:rPr lang="en-US" sz="2400" dirty="0"/>
              <a:t>20 Classified as Significant &amp; Unavoidable</a:t>
            </a:r>
          </a:p>
          <a:p>
            <a:r>
              <a:rPr lang="en-US" sz="2400" dirty="0"/>
              <a:t>Questionable Mitigation…Decision Tree &amp; Adaptive Management</a:t>
            </a:r>
          </a:p>
          <a:p>
            <a:r>
              <a:rPr lang="en-US" sz="2400" dirty="0"/>
              <a:t>Broken Promises &amp; Assurances = No trust.</a:t>
            </a:r>
          </a:p>
        </p:txBody>
      </p:sp>
    </p:spTree>
    <p:extLst>
      <p:ext uri="{BB962C8B-B14F-4D97-AF65-F5344CB8AC3E}">
        <p14:creationId xmlns:p14="http://schemas.microsoft.com/office/powerpoint/2010/main" val="2224774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D035C-C8F1-F5AE-38C0-1C276B2AC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Conclusion…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E8983-DEEE-FAD7-E920-D1815CED7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3063" y="2603500"/>
            <a:ext cx="8337550" cy="3416300"/>
          </a:xfrm>
        </p:spPr>
        <p:txBody>
          <a:bodyPr/>
          <a:lstStyle/>
          <a:p>
            <a:r>
              <a:rPr lang="en-US" sz="2400" dirty="0"/>
              <a:t>There are better ways to advance water reliability.</a:t>
            </a:r>
          </a:p>
          <a:p>
            <a:pPr lvl="2"/>
            <a:r>
              <a:rPr lang="en-US" sz="2200" dirty="0"/>
              <a:t>Regional Self-Reliance</a:t>
            </a:r>
          </a:p>
          <a:p>
            <a:pPr lvl="2"/>
            <a:r>
              <a:rPr lang="en-US" sz="2200" dirty="0"/>
              <a:t>Increased Water Storage</a:t>
            </a:r>
          </a:p>
          <a:p>
            <a:pPr lvl="1"/>
            <a:endParaRPr lang="en-US" sz="2400" dirty="0"/>
          </a:p>
          <a:p>
            <a:r>
              <a:rPr lang="en-US" sz="2400" dirty="0"/>
              <a:t>Search for Solutions to Achieve the Delta Reform Act’s Co-Equal Goals Without Sacrificing the Delta.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34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51A3D-7E94-BCEC-3F17-F61FCC99B7E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71650" y="1825625"/>
            <a:ext cx="8743950" cy="4351338"/>
          </a:xfrm>
        </p:spPr>
        <p:txBody>
          <a:bodyPr>
            <a:normAutofit/>
          </a:bodyPr>
          <a:lstStyle/>
          <a:p>
            <a:r>
              <a:rPr lang="en-US" sz="3000" i="1" dirty="0"/>
              <a:t>“The co-equal goals shall be achieved in a manner that protects &amp; enhances the unique cultural, recreational, natural resources &amp; agricultural values of the Delta as an evolving place.”</a:t>
            </a:r>
          </a:p>
          <a:p>
            <a:endParaRPr lang="en-US" sz="3600" dirty="0"/>
          </a:p>
          <a:p>
            <a:pPr marL="457200" lvl="1" indent="0">
              <a:buNone/>
            </a:pPr>
            <a:r>
              <a:rPr lang="en-US" sz="2000" dirty="0"/>
              <a:t>                                                                The Delta Reform Act 2009</a:t>
            </a:r>
          </a:p>
        </p:txBody>
      </p:sp>
    </p:spTree>
    <p:extLst>
      <p:ext uri="{BB962C8B-B14F-4D97-AF65-F5344CB8AC3E}">
        <p14:creationId xmlns:p14="http://schemas.microsoft.com/office/powerpoint/2010/main" val="37796471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7964D70D3DDB4F9ED82706DFDA8DBB" ma:contentTypeVersion="2" ma:contentTypeDescription="Create a new document." ma:contentTypeScope="" ma:versionID="041979529b41cac2c226001ade190a50">
  <xsd:schema xmlns:xsd="http://www.w3.org/2001/XMLSchema" xmlns:xs="http://www.w3.org/2001/XMLSchema" xmlns:p="http://schemas.microsoft.com/office/2006/metadata/properties" xmlns:ns1="http://schemas.microsoft.com/sharepoint/v3" xmlns:ns2="2d813fab-8450-41c2-91e7-3fff1dd3943d" targetNamespace="http://schemas.microsoft.com/office/2006/metadata/properties" ma:root="true" ma:fieldsID="60de74a031003a8e2a6c69417d81486e" ns1:_="" ns2:_="">
    <xsd:import namespace="http://schemas.microsoft.com/sharepoint/v3"/>
    <xsd:import namespace="2d813fab-8450-41c2-91e7-3fff1dd3943d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13fab-8450-41c2-91e7-3fff1dd3943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A6A4BE5-C125-4FEC-A12E-AFD38B9FAA30}"/>
</file>

<file path=customXml/itemProps2.xml><?xml version="1.0" encoding="utf-8"?>
<ds:datastoreItem xmlns:ds="http://schemas.openxmlformats.org/officeDocument/2006/customXml" ds:itemID="{25FDE0FE-0B19-47A9-91EA-623FA2A31CCC}"/>
</file>

<file path=customXml/itemProps3.xml><?xml version="1.0" encoding="utf-8"?>
<ds:datastoreItem xmlns:ds="http://schemas.openxmlformats.org/officeDocument/2006/customXml" ds:itemID="{D28397F1-D711-45DC-881B-AEF7CFDA83C1}"/>
</file>

<file path=docProps/app.xml><?xml version="1.0" encoding="utf-8"?>
<Properties xmlns="http://schemas.openxmlformats.org/officeDocument/2006/extended-properties" xmlns:vt="http://schemas.openxmlformats.org/officeDocument/2006/docPropsVTypes">
  <Template>{4F2FAA02-6563-614E-A716-65276006A787}tf10001076</Template>
  <TotalTime>75</TotalTime>
  <Words>227</Words>
  <Application>Microsoft Macintosh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Single Tunnel Impacts on the Delta</vt:lpstr>
      <vt:lpstr>The Single Tunnel…</vt:lpstr>
      <vt:lpstr>Personal &amp; Community Impacts</vt:lpstr>
      <vt:lpstr>Impacts to Amistad Ranches…</vt:lpstr>
      <vt:lpstr>Impacts to Delta Agriculture…</vt:lpstr>
      <vt:lpstr>Impacts to Delta Agriculture… </vt:lpstr>
      <vt:lpstr>Analysis for BDCP &amp; California Waterfix…</vt:lpstr>
      <vt:lpstr>In Conclusion…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Tunnel Impacts on the Delta</dc:title>
  <dc:creator>Marilyn van Loben Sels</dc:creator>
  <cp:lastModifiedBy>Marilyn van Loben Sels</cp:lastModifiedBy>
  <cp:revision>17</cp:revision>
  <cp:lastPrinted>2022-06-21T03:52:22Z</cp:lastPrinted>
  <dcterms:created xsi:type="dcterms:W3CDTF">2022-06-21T03:07:46Z</dcterms:created>
  <dcterms:modified xsi:type="dcterms:W3CDTF">2022-06-21T04:23:34Z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0x010100A07964D70D3DDB4F9ED82706DFDA8DBB</vt:lpwstr>
  </property>
</Properties>
</file>